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Open Sans SemiBold"/>
      <p:regular r:id="rId17"/>
      <p:bold r:id="rId18"/>
      <p:italic r:id="rId19"/>
      <p:boldItalic r:id="rId20"/>
    </p:embeddedFont>
    <p:embeddedFont>
      <p:font typeface="Lexend Deca"/>
      <p:regular r:id="rId21"/>
      <p:bold r:id="rId22"/>
    </p:embeddedFont>
    <p:embeddedFont>
      <p:font typeface="Open Sans Light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boldItalic.fntdata"/><Relationship Id="rId22" Type="http://schemas.openxmlformats.org/officeDocument/2006/relationships/font" Target="fonts/LexendDeca-bold.fntdata"/><Relationship Id="rId21" Type="http://schemas.openxmlformats.org/officeDocument/2006/relationships/font" Target="fonts/LexendDeca-regular.fntdata"/><Relationship Id="rId24" Type="http://schemas.openxmlformats.org/officeDocument/2006/relationships/font" Target="fonts/OpenSansLight-bold.fntdata"/><Relationship Id="rId23" Type="http://schemas.openxmlformats.org/officeDocument/2006/relationships/font" Target="fonts/OpenSan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Light-boldItalic.fntdata"/><Relationship Id="rId25" Type="http://schemas.openxmlformats.org/officeDocument/2006/relationships/font" Target="fonts/OpenSansLight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penSansSemiBold-regular.fntdata"/><Relationship Id="rId16" Type="http://schemas.openxmlformats.org/officeDocument/2006/relationships/slide" Target="slides/slide12.xml"/><Relationship Id="rId19" Type="http://schemas.openxmlformats.org/officeDocument/2006/relationships/font" Target="fonts/OpenSansSemiBold-italic.fntdata"/><Relationship Id="rId18" Type="http://schemas.openxmlformats.org/officeDocument/2006/relationships/font" Target="fonts/Open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c0510efa2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c0510efa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f133409de_0_5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f133409de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a26da91ac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a26da91a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04942859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0494285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  <a:effectLst>
            <a:outerShdw blurRad="85725" rotWithShape="0" algn="bl" dir="5400000" dist="28575">
              <a:schemeClr val="dk1">
                <a:alpha val="38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49425" y="420325"/>
            <a:ext cx="8245200" cy="43029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678250" y="4277300"/>
            <a:ext cx="7787400" cy="4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nly cloud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ransparent clouds">
  <p:cSld name="BLANK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ransparent city">
  <p:cSld name="BLANK_1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85800" y="2671914"/>
            <a:ext cx="77724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dk1"/>
            </a:gs>
            <a:gs pos="100000">
              <a:schemeClr val="accent1"/>
            </a:gs>
          </a:gsLst>
          <a:lin ang="5400012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291100" y="0"/>
            <a:ext cx="6561900" cy="41139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49425" y="444800"/>
            <a:ext cx="8245200" cy="42492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890700" y="888100"/>
            <a:ext cx="36771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890700" y="1581150"/>
            <a:ext cx="3677100" cy="265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890700" y="1200150"/>
            <a:ext cx="3502200" cy="27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751000" y="1200150"/>
            <a:ext cx="3502200" cy="27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890700" y="1200150"/>
            <a:ext cx="2299500" cy="27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3390025" y="1200150"/>
            <a:ext cx="2299500" cy="27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5889349" y="1200150"/>
            <a:ext cx="2299500" cy="27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 b="0" l="0" r="0"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No city">
  <p:cSld name="TITLE_ONL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fmla="val 1132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762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chemeClr val="dk1">
                <a:alpha val="10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b="1" sz="20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556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556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556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556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556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ct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SAE ECONOMIE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Réalisé par Gloire Bunga Capitao, Khaled Haouas et Azzedine Hatem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5</a:t>
            </a:r>
            <a:endParaRPr/>
          </a:p>
        </p:txBody>
      </p:sp>
      <p:sp>
        <p:nvSpPr>
          <p:cNvPr id="132" name="Google Shape;132;p25"/>
          <p:cNvSpPr txBox="1"/>
          <p:nvPr>
            <p:ph idx="3" type="body"/>
          </p:nvPr>
        </p:nvSpPr>
        <p:spPr>
          <a:xfrm>
            <a:off x="829300" y="1200150"/>
            <a:ext cx="7766100" cy="27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Résumé 2 ( digitalisation, com, diversification, monopolisation)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Résumé 3 ( Groupe important = empreinte aussi, “data centers”, matières)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Résumé 4 (S’allier ou projets bénéfiques, branding et com)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Bibliographie</a:t>
            </a:r>
            <a:endParaRPr/>
          </a:p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639900" y="1593375"/>
            <a:ext cx="78642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220" rtl="0" algn="l">
              <a:spcBef>
                <a:spcPts val="1626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Voici les sources que nous avons </a:t>
            </a:r>
            <a:r>
              <a:rPr lang="en" sz="1200">
                <a:solidFill>
                  <a:schemeClr val="dk1"/>
                </a:solidFill>
              </a:rPr>
              <a:t>utilisées</a:t>
            </a:r>
            <a:r>
              <a:rPr lang="en" sz="1200">
                <a:solidFill>
                  <a:schemeClr val="dk1"/>
                </a:solidFill>
              </a:rPr>
              <a:t> pour réaliser cet oral. </a:t>
            </a:r>
            <a:endParaRPr sz="1200">
              <a:solidFill>
                <a:schemeClr val="dk1"/>
              </a:solidFill>
            </a:endParaRPr>
          </a:p>
          <a:p>
            <a:pPr indent="0" lvl="0" marL="9220" rtl="0" algn="l">
              <a:spcBef>
                <a:spcPts val="1626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</a:rPr>
              <a:t>https://fr.wikipedia.org/wiki/Microsoft</a:t>
            </a:r>
            <a:r>
              <a:rPr lang="en" sz="1000">
                <a:solidFill>
                  <a:srgbClr val="1155CC"/>
                </a:solidFill>
              </a:rPr>
              <a:t> </a:t>
            </a:r>
            <a:endParaRPr sz="1000">
              <a:solidFill>
                <a:srgbClr val="1155CC"/>
              </a:solidFill>
            </a:endParaRPr>
          </a:p>
          <a:p>
            <a:pPr indent="0" lvl="0" marL="9220" rtl="0" algn="l">
              <a:spcBef>
                <a:spcPts val="171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</a:rPr>
              <a:t>https://fourweekmba.com/fr/modèle-économique-Microsoft/</a:t>
            </a:r>
            <a:r>
              <a:rPr lang="en" sz="1000">
                <a:solidFill>
                  <a:srgbClr val="1155CC"/>
                </a:solidFill>
              </a:rPr>
              <a:t> </a:t>
            </a:r>
            <a:endParaRPr sz="1000">
              <a:solidFill>
                <a:srgbClr val="1155CC"/>
              </a:solidFill>
            </a:endParaRPr>
          </a:p>
          <a:p>
            <a:pPr indent="0" lvl="0" marL="9220" rtl="0" algn="l">
              <a:spcBef>
                <a:spcPts val="171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</a:rPr>
              <a:t>https://www.batteries-externes.com/blog/histoire-microsoft-bill-gates/</a:t>
            </a:r>
            <a:r>
              <a:rPr lang="en" sz="1000">
                <a:solidFill>
                  <a:srgbClr val="1155CC"/>
                </a:solidFill>
              </a:rPr>
              <a:t> </a:t>
            </a:r>
            <a:endParaRPr sz="1000">
              <a:solidFill>
                <a:srgbClr val="1155CC"/>
              </a:solidFill>
            </a:endParaRPr>
          </a:p>
          <a:p>
            <a:pPr indent="4610" lvl="0" marL="4610" marR="39604" rtl="0" algn="l">
              <a:lnSpc>
                <a:spcPct val="110154"/>
              </a:lnSpc>
              <a:spcBef>
                <a:spcPts val="171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</a:rPr>
              <a:t>https://experiences.microsoft.fr/articles/developpement-durable/data-centers-empreinte-carb</a:t>
            </a:r>
            <a:r>
              <a:rPr lang="en" sz="1000">
                <a:solidFill>
                  <a:srgbClr val="1155CC"/>
                </a:solidFill>
              </a:rPr>
              <a:t> </a:t>
            </a:r>
            <a:r>
              <a:rPr lang="en" sz="1000" u="sng">
                <a:solidFill>
                  <a:srgbClr val="1155CC"/>
                </a:solidFill>
              </a:rPr>
              <a:t>one/</a:t>
            </a:r>
            <a:r>
              <a:rPr lang="en" sz="1000">
                <a:solidFill>
                  <a:srgbClr val="1155CC"/>
                </a:solidFill>
              </a:rPr>
              <a:t> </a:t>
            </a:r>
            <a:endParaRPr sz="1000">
              <a:solidFill>
                <a:srgbClr val="1155CC"/>
              </a:solidFill>
            </a:endParaRPr>
          </a:p>
          <a:p>
            <a:pPr indent="4889" lvl="0" marL="4330" marR="24682" rtl="0" algn="l">
              <a:lnSpc>
                <a:spcPct val="110155"/>
              </a:lnSpc>
              <a:spcBef>
                <a:spcPts val="59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</a:rPr>
              <a:t>https://www.phonandroid.com/les-xbox-series-x-et-s-battent-tous-les-records-de-vente-micro</a:t>
            </a:r>
            <a:r>
              <a:rPr lang="en" sz="1000">
                <a:solidFill>
                  <a:srgbClr val="1155CC"/>
                </a:solidFill>
              </a:rPr>
              <a:t> </a:t>
            </a:r>
            <a:r>
              <a:rPr lang="en" sz="1000" u="sng">
                <a:solidFill>
                  <a:srgbClr val="1155CC"/>
                </a:solidFill>
              </a:rPr>
              <a:t>soft-se-regale.html</a:t>
            </a:r>
            <a:r>
              <a:rPr lang="en" sz="1000">
                <a:solidFill>
                  <a:srgbClr val="1155CC"/>
                </a:solidFill>
              </a:rPr>
              <a:t> </a:t>
            </a:r>
            <a:endParaRPr sz="1000">
              <a:solidFill>
                <a:srgbClr val="1155CC"/>
              </a:solidFill>
            </a:endParaRPr>
          </a:p>
          <a:p>
            <a:pPr indent="0" lvl="0" marL="9220" rtl="0" algn="l">
              <a:spcBef>
                <a:spcPts val="59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</a:rPr>
              <a:t>https://lempreintecarbone.fr/empreinte-carbone-microsoft/</a:t>
            </a:r>
            <a:r>
              <a:rPr lang="en" sz="1000">
                <a:solidFill>
                  <a:srgbClr val="1155CC"/>
                </a:solidFill>
              </a:rPr>
              <a:t> </a:t>
            </a:r>
            <a:endParaRPr sz="1000">
              <a:solidFill>
                <a:srgbClr val="1155CC"/>
              </a:solidFill>
            </a:endParaRPr>
          </a:p>
          <a:p>
            <a:pPr indent="4889" lvl="0" marL="4330" marR="39742" rtl="0" algn="l">
              <a:lnSpc>
                <a:spcPct val="110154"/>
              </a:lnSpc>
              <a:spcBef>
                <a:spcPts val="171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</a:rPr>
              <a:t>https://news.microsoft.com/fr-fr/2020/07/21/empreinte-carbone-negative-2030-microsoft-tran</a:t>
            </a:r>
            <a:r>
              <a:rPr lang="en" sz="1000">
                <a:solidFill>
                  <a:srgbClr val="1155CC"/>
                </a:solidFill>
              </a:rPr>
              <a:t> </a:t>
            </a:r>
            <a:r>
              <a:rPr lang="en" sz="1000" u="sng">
                <a:solidFill>
                  <a:srgbClr val="1155CC"/>
                </a:solidFill>
              </a:rPr>
              <a:t>sform-to-net-zero/</a:t>
            </a:r>
            <a:r>
              <a:rPr lang="en" sz="1000">
                <a:solidFill>
                  <a:srgbClr val="1155CC"/>
                </a:solidFill>
              </a:rPr>
              <a:t> </a:t>
            </a:r>
            <a:endParaRPr sz="1000">
              <a:solidFill>
                <a:srgbClr val="1155CC"/>
              </a:solidFill>
            </a:endParaRPr>
          </a:p>
          <a:p>
            <a:pPr indent="0" lvl="0" marL="9220" rtl="0" algn="l">
              <a:spcBef>
                <a:spcPts val="59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</a:rPr>
              <a:t>https://www.businesswire.com/news/home/20200723005885/fr/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64000">
              <a:srgbClr val="E8C4EC"/>
            </a:gs>
            <a:gs pos="100000">
              <a:schemeClr val="accent2"/>
            </a:gs>
          </a:gsLst>
          <a:lin ang="54007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4294967295" type="ctrTitle"/>
          </p:nvPr>
        </p:nvSpPr>
        <p:spPr>
          <a:xfrm>
            <a:off x="1237875" y="1625725"/>
            <a:ext cx="6593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MERCI POUR VOTRE ATTENTION </a:t>
            </a:r>
            <a:endParaRPr sz="2600"/>
          </a:p>
        </p:txBody>
      </p:sp>
      <p:sp>
        <p:nvSpPr>
          <p:cNvPr id="145" name="Google Shape;145;p27"/>
          <p:cNvSpPr txBox="1"/>
          <p:nvPr>
            <p:ph idx="4294967295" type="subTitle"/>
          </p:nvPr>
        </p:nvSpPr>
        <p:spPr>
          <a:xfrm>
            <a:off x="1275150" y="2562324"/>
            <a:ext cx="6593700" cy="109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Avez-vous des questions ?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Présentation de l’oral et de son déroulé</a:t>
            </a:r>
            <a:endParaRPr/>
          </a:p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463300" y="1204800"/>
            <a:ext cx="3997500" cy="27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/>
              <a:t>Annonce de plan : </a:t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Présenter Microsoft, histoire, activité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Évoquer l'empreinte</a:t>
            </a:r>
            <a:r>
              <a:rPr lang="en" sz="1700"/>
              <a:t> </a:t>
            </a:r>
            <a:r>
              <a:rPr lang="en" sz="1700"/>
              <a:t>écologique, les raisons</a:t>
            </a:r>
            <a:r>
              <a:rPr lang="en" sz="1700"/>
              <a:t> ?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Échanger</a:t>
            </a:r>
            <a:r>
              <a:rPr lang="en" sz="1700"/>
              <a:t> sur les solutions présentes ou pas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651200" y="1204800"/>
            <a:ext cx="3597900" cy="27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Objectifs présentation : </a:t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Informer sur l’empreinte écologique et numérique dans le secteur numérique et des moyens mis en place pour la réduire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 Microsoft </a:t>
            </a:r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685800" y="2671914"/>
            <a:ext cx="77724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Commençons</a:t>
            </a:r>
            <a:r>
              <a:rPr lang="en"/>
              <a:t> avec la 1ère partie de l’oral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2 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Transition + Présentation générale avec CA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Projets et stratégie diversification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Secteurs et modèle économique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Succès de Microsoft (communication et flexibilité) + exemples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Conclusion de la partie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ctrTitle"/>
          </p:nvPr>
        </p:nvSpPr>
        <p:spPr>
          <a:xfrm>
            <a:off x="0" y="1547875"/>
            <a:ext cx="9038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br>
              <a:rPr lang="en"/>
            </a:br>
            <a:r>
              <a:rPr lang="en"/>
              <a:t>L’empreinte écologique de Microsoft</a:t>
            </a:r>
            <a:endParaRPr/>
          </a:p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685800" y="2671914"/>
            <a:ext cx="77724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Continuons avec la 2nd partie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3 </a:t>
            </a:r>
            <a:endParaRPr/>
          </a:p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698850" y="1200150"/>
            <a:ext cx="7554300" cy="27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Transition 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Effets de réseaux et “Winners Take All” 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Secteur informatique dominé + Nouvelle ère 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Importance de Microsoft mondiale donc pollution 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Forte demande clients donc toujours + de matières polluantes et transport 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Energies et “data centers” + autres infos - connues 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Conclusion de la partie 2 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 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ctrTitle"/>
          </p:nvPr>
        </p:nvSpPr>
        <p:spPr>
          <a:xfrm>
            <a:off x="0" y="1644725"/>
            <a:ext cx="9038400" cy="10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4</a:t>
            </a:r>
            <a:r>
              <a:rPr lang="en" sz="3300"/>
              <a:t>. Les solutions présentes ou imaginées</a:t>
            </a:r>
            <a:br>
              <a:rPr lang="en" sz="3300"/>
            </a:br>
            <a:endParaRPr sz="3300"/>
          </a:p>
        </p:txBody>
      </p:sp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685800" y="2671914"/>
            <a:ext cx="77724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Poursuivons</a:t>
            </a:r>
            <a:r>
              <a:rPr lang="en"/>
              <a:t> avec la 3ème partie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4</a:t>
            </a:r>
            <a:endParaRPr/>
          </a:p>
        </p:txBody>
      </p:sp>
      <p:sp>
        <p:nvSpPr>
          <p:cNvPr id="120" name="Google Shape;120;p23"/>
          <p:cNvSpPr txBox="1"/>
          <p:nvPr>
            <p:ph idx="3" type="body"/>
          </p:nvPr>
        </p:nvSpPr>
        <p:spPr>
          <a:xfrm>
            <a:off x="812250" y="1088350"/>
            <a:ext cx="7519500" cy="27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Transition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Projet “Zéro carbone” pour 2030, 2050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Collaboration (Nike, Starbucks…)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Fonds d’investissement pour le Climat et EIP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Equité et accompagnement (MSC)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Communication et “branding” envisagées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Conclusion de la partie 4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64000">
              <a:srgbClr val="E8C4EC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4294967295" type="ctrTitle"/>
          </p:nvPr>
        </p:nvSpPr>
        <p:spPr>
          <a:xfrm>
            <a:off x="1470075" y="1341700"/>
            <a:ext cx="588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5. Conclusion </a:t>
            </a:r>
            <a:endParaRPr sz="6000"/>
          </a:p>
        </p:txBody>
      </p:sp>
      <p:sp>
        <p:nvSpPr>
          <p:cNvPr id="126" name="Google Shape;126;p24"/>
          <p:cNvSpPr txBox="1"/>
          <p:nvPr>
            <p:ph idx="4294967295" type="subTitle"/>
          </p:nvPr>
        </p:nvSpPr>
        <p:spPr>
          <a:xfrm>
            <a:off x="1283700" y="3043177"/>
            <a:ext cx="5886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Terminons avec la conclusion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sino template">
  <a:themeElements>
    <a:clrScheme name="Custom 347">
      <a:dk1>
        <a:srgbClr val="08153D"/>
      </a:dk1>
      <a:lt1>
        <a:srgbClr val="FFFFFF"/>
      </a:lt1>
      <a:dk2>
        <a:srgbClr val="6E8097"/>
      </a:dk2>
      <a:lt2>
        <a:srgbClr val="F1F3F5"/>
      </a:lt2>
      <a:accent1>
        <a:srgbClr val="1A80F9"/>
      </a:accent1>
      <a:accent2>
        <a:srgbClr val="7CB8F9"/>
      </a:accent2>
      <a:accent3>
        <a:srgbClr val="C4CCEC"/>
      </a:accent3>
      <a:accent4>
        <a:srgbClr val="23AED6"/>
      </a:accent4>
      <a:accent5>
        <a:srgbClr val="00AB5B"/>
      </a:accent5>
      <a:accent6>
        <a:srgbClr val="C6DC5D"/>
      </a:accent6>
      <a:hlink>
        <a:srgbClr val="14427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